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57" r:id="rId6"/>
    <p:sldId id="276" r:id="rId7"/>
    <p:sldId id="277" r:id="rId8"/>
    <p:sldId id="278" r:id="rId9"/>
    <p:sldId id="279" r:id="rId10"/>
    <p:sldId id="273" r:id="rId11"/>
    <p:sldId id="274" r:id="rId12"/>
    <p:sldId id="275" r:id="rId13"/>
    <p:sldId id="268" r:id="rId14"/>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74" autoAdjust="0"/>
    <p:restoredTop sz="88261" autoAdjust="0"/>
  </p:normalViewPr>
  <p:slideViewPr>
    <p:cSldViewPr snapToGrid="0" showGuides="1">
      <p:cViewPr varScale="1">
        <p:scale>
          <a:sx n="50" d="100"/>
          <a:sy n="50" d="100"/>
        </p:scale>
        <p:origin x="60" y="10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72E70CF1-04BC-41C8-95D2-DA003DD259B9}" type="datetime1">
              <a:rPr lang="ja-JP" altLang="en-US" smtClean="0">
                <a:latin typeface="Meiryo UI" panose="020B0604030504040204" pitchFamily="50" charset="-128"/>
                <a:ea typeface="Meiryo UI" panose="020B0604030504040204" pitchFamily="50" charset="-128"/>
              </a:rPr>
              <a:pPr algn="r" rtl="0"/>
              <a:t>2023/2/18</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n-US" altLang="ja-JP" smtClean="0">
                <a:latin typeface="Meiryo UI" panose="020B0604030504040204" pitchFamily="50" charset="-128"/>
                <a:ea typeface="Meiryo UI" panose="020B0604030504040204" pitchFamily="50" charset="-128"/>
              </a:rPr>
              <a:pPr algn="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Meiryo UI" panose="020B0604030504040204" pitchFamily="50" charset="-128"/>
                <a:ea typeface="Meiryo UI" panose="020B0604030504040204" pitchFamily="50" charset="-128"/>
              </a:defRPr>
            </a:lvl1pPr>
          </a:lstStyle>
          <a:p>
            <a:fld id="{D15133AB-7960-41BA-914E-9F16E0AD760B}" type="datetime1">
              <a:rPr lang="ja-JP" altLang="en-US" smtClean="0"/>
              <a:pPr/>
              <a:t>2023/2/18</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atin typeface="Meiryo UI" panose="020B0604030504040204" pitchFamily="50" charset="-128"/>
                <a:ea typeface="Meiryo UI" panose="020B0604030504040204" pitchFamily="50" charset="-128"/>
              </a:defRPr>
            </a:lvl1pPr>
          </a:lstStyle>
          <a:p>
            <a:pPr algn="r"/>
            <a:fld id="{0A3C37BE-C303-496D-B5CD-85F2937540FC}" type="slidenum">
              <a:rPr lang="en-US" altLang="ja-JP" smtClean="0"/>
              <a:pPr algn="r"/>
              <a:t>‹#›</a:t>
            </a:fld>
            <a:endParaRPr lang="ja-JP" altLang="en-U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a:t>
            </a:fld>
            <a:endParaRPr lang="ja-JP" altLang="en-US" dirty="0"/>
          </a:p>
        </p:txBody>
      </p:sp>
    </p:spTree>
    <p:extLst>
      <p:ext uri="{BB962C8B-B14F-4D97-AF65-F5344CB8AC3E}">
        <p14:creationId xmlns:p14="http://schemas.microsoft.com/office/powerpoint/2010/main" val="131614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2</a:t>
            </a:fld>
            <a:endParaRPr lang="ja-JP" altLang="en-US" dirty="0"/>
          </a:p>
        </p:txBody>
      </p:sp>
    </p:spTree>
    <p:extLst>
      <p:ext uri="{BB962C8B-B14F-4D97-AF65-F5344CB8AC3E}">
        <p14:creationId xmlns:p14="http://schemas.microsoft.com/office/powerpoint/2010/main" val="87225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altLang="ja-JP" sz="1200" b="0" i="0" u="none" strike="noStrike" kern="1200" cap="none" spc="0" normalizeH="0" baseline="0" noProof="0" smtClean="0">
                <a:ln>
                  <a:noFill/>
                </a:ln>
                <a:solidFill>
                  <a:srgbClr val="514843"/>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ja-JP" altLang="en-US" sz="1200" b="0" i="0" u="none" strike="noStrike" kern="1200" cap="none" spc="0" normalizeH="0" baseline="0" noProof="0" dirty="0">
              <a:ln>
                <a:noFill/>
              </a:ln>
              <a:solidFill>
                <a:srgbClr val="514843"/>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93198984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長方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104900" y="2292094"/>
            <a:ext cx="10096500" cy="2219691"/>
          </a:xfrm>
        </p:spPr>
        <p:txBody>
          <a:bodyPr rtlCol="0" anchor="ctr">
            <a:normAutofit/>
          </a:bodyPr>
          <a:lstStyle>
            <a:lvl1pPr algn="l" rtl="0">
              <a:defRPr sz="4400" cap="all"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atin typeface="Meiryo UI" panose="020B0604030504040204" pitchFamily="50" charset="-128"/>
                <a:ea typeface="Meiryo UI" panose="020B0604030504040204" pitchFamily="50" charset="-128"/>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noProof="0"/>
              <a:t>マスター サブタイトルの書式設定</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F22D0B8-DB5E-4A59-8E0B-19211B500AAA}" type="datetime1">
              <a:rPr lang="ja-JP" altLang="en-US" smtClean="0"/>
              <a:pPr/>
              <a:t>2023/2/18</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pic>
        <p:nvPicPr>
          <p:cNvPr id="11" name="図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3200"/>
            </a:lvl1pPr>
          </a:lstStyle>
          <a:p>
            <a:pPr rtl="0"/>
            <a:r>
              <a:rPr lang="ja-JP" altLang="en-US" noProof="0"/>
              <a:t>マスター タイトルの書式設定</a:t>
            </a:r>
            <a:endParaRPr lang="ja-JP" altLang="en-US" noProof="0" dirty="0"/>
          </a:p>
        </p:txBody>
      </p:sp>
      <p:sp>
        <p:nvSpPr>
          <p:cNvPr id="3" name="図プレースホルダー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noProof="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B9A22D8E-5C9B-414A-BCE6-D0C423CED96E}" type="datetime1">
              <a:rPr lang="ja-JP" altLang="en-US" smtClean="0"/>
              <a:pPr/>
              <a:t>2023/2/18</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lvl2pPr rtl="0">
              <a:defRPr/>
            </a:lvl2pPr>
            <a:lvl3pPr rtl="0">
              <a:defRPr/>
            </a:lvl3pPr>
            <a:lvl4pPr rtl="0">
              <a:defRPr/>
            </a:lvl4pPr>
            <a:lvl5pPr rtl="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F17C54CF-F3AC-47BD-A264-ED4986E1868B}" type="datetime1">
              <a:rPr lang="ja-JP" altLang="en-US" smtClean="0"/>
              <a:pPr/>
              <a:t>2023/2/18</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72600" y="365125"/>
            <a:ext cx="1714500" cy="5811838"/>
          </a:xfrm>
        </p:spPr>
        <p:txBody>
          <a:bodyPr vert="eaVert"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104900" y="365125"/>
            <a:ext cx="8098896" cy="5811838"/>
          </a:xfrm>
        </p:spPr>
        <p:txBody>
          <a:bodyPr vert="eaVert" rtlCol="0"/>
          <a:lstStyle>
            <a:lvl2pPr rtl="0">
              <a:defRPr/>
            </a:lvl2pPr>
            <a:lvl3pPr rtl="0">
              <a:defRPr/>
            </a:lvl3pPr>
            <a:lvl4pPr rtl="0">
              <a:defRPr/>
            </a:lvl4pPr>
            <a:lvl5pPr rtl="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D2EA0A99-9C92-4E04-94CF-79DE0E5F4BBE}" type="datetime1">
              <a:rPr lang="ja-JP" altLang="en-US" smtClean="0"/>
              <a:pPr/>
              <a:t>2023/2/18</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a:t>‹#›</a:t>
            </a:r>
            <a:endParaRPr lang="ja-JP" altLang="en-US" dirty="0"/>
          </a:p>
        </p:txBody>
      </p:sp>
      <p:grpSp>
        <p:nvGrpSpPr>
          <p:cNvPr id="7" name="グループ 6"/>
          <p:cNvGrpSpPr/>
          <p:nvPr/>
        </p:nvGrpSpPr>
        <p:grpSpPr>
          <a:xfrm rot="5400000">
            <a:off x="6514047" y="3228843"/>
            <a:ext cx="5632704" cy="84403"/>
            <a:chOff x="1073150" y="1219201"/>
            <a:chExt cx="10058400" cy="63125"/>
          </a:xfrm>
        </p:grpSpPr>
        <p:cxnSp>
          <p:nvCxnSpPr>
            <p:cNvPr id="8" name="直線​​コネクタ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12473E14-5140-4472-AFB7-E31D03AF4769}" type="datetime1">
              <a:rPr lang="ja-JP" altLang="en-US" smtClean="0"/>
              <a:pPr/>
              <a:t>2023/2/18</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タイトル スライドと図">
    <p:spTree>
      <p:nvGrpSpPr>
        <p:cNvPr id="1" name=""/>
        <p:cNvGrpSpPr/>
        <p:nvPr/>
      </p:nvGrpSpPr>
      <p:grpSpPr>
        <a:xfrm>
          <a:off x="0" y="0"/>
          <a:ext cx="0" cy="0"/>
          <a:chOff x="0" y="0"/>
          <a:chExt cx="0" cy="0"/>
        </a:xfrm>
      </p:grpSpPr>
      <p:grpSp>
        <p:nvGrpSpPr>
          <p:cNvPr id="13" name="グループ 12"/>
          <p:cNvGrpSpPr/>
          <p:nvPr/>
        </p:nvGrpSpPr>
        <p:grpSpPr>
          <a:xfrm rot="10800000">
            <a:off x="0" y="5645510"/>
            <a:ext cx="12192000" cy="63125"/>
            <a:chOff x="507492" y="1501519"/>
            <a:chExt cx="8129016" cy="63125"/>
          </a:xfrm>
        </p:grpSpPr>
        <p:cxnSp>
          <p:nvCxnSpPr>
            <p:cNvPr id="17" name="直線コネクタ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グループ 13"/>
          <p:cNvGrpSpPr/>
          <p:nvPr/>
        </p:nvGrpSpPr>
        <p:grpSpPr>
          <a:xfrm>
            <a:off x="0" y="1143000"/>
            <a:ext cx="12192000" cy="63125"/>
            <a:chOff x="507492" y="1501519"/>
            <a:chExt cx="8129016" cy="63125"/>
          </a:xfrm>
        </p:grpSpPr>
        <p:cxnSp>
          <p:nvCxnSpPr>
            <p:cNvPr id="15" name="直線コネクタ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長方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104900" y="2292094"/>
            <a:ext cx="5734050" cy="2219691"/>
          </a:xfrm>
        </p:spPr>
        <p:txBody>
          <a:bodyPr rtlCol="0" anchor="ctr">
            <a:normAutofit/>
          </a:bodyPr>
          <a:lstStyle>
            <a:lvl1pPr algn="l" rtl="0">
              <a:defRPr sz="4400" cap="all"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atin typeface="Meiryo UI" panose="020B0604030504040204" pitchFamily="50" charset="-128"/>
                <a:ea typeface="Meiryo UI" panose="020B0604030504040204" pitchFamily="50" charset="-128"/>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noProof="0"/>
              <a:t>マスター サブタイトルの書式設定</a:t>
            </a:r>
            <a:endParaRPr lang="ja-JP" altLang="en-US" noProof="0" dirty="0"/>
          </a:p>
        </p:txBody>
      </p:sp>
      <p:pic>
        <p:nvPicPr>
          <p:cNvPr id="10" name="画像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図プレースホルダー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9" name="操作方法のテキスト"/>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ja-JP" altLang="en-US" sz="1200" b="1" i="1" noProof="0" dirty="0">
                <a:latin typeface="Meiryo UI" panose="020B0604030504040204" pitchFamily="50" charset="-128"/>
                <a:ea typeface="Meiryo UI" panose="020B0604030504040204" pitchFamily="50" charset="-128"/>
                <a:cs typeface="Arial" pitchFamily="34" charset="0"/>
              </a:rPr>
              <a:t>注</a:t>
            </a:r>
            <a:r>
              <a:rPr lang="en-US" altLang="ja-JP" sz="1200" b="1" i="1" noProof="0" dirty="0">
                <a:latin typeface="Meiryo UI" panose="020B0604030504040204" pitchFamily="50" charset="-128"/>
                <a:ea typeface="Meiryo UI" panose="020B0604030504040204" pitchFamily="50" charset="-128"/>
                <a:cs typeface="Arial" pitchFamily="34" charset="0"/>
              </a:rPr>
              <a:t>:</a:t>
            </a:r>
          </a:p>
          <a:p>
            <a:pPr rtl="0"/>
            <a:r>
              <a:rPr lang="ja-JP" altLang="en-US" sz="1200" i="1" noProof="0" dirty="0">
                <a:latin typeface="Meiryo UI" panose="020B0604030504040204" pitchFamily="50" charset="-128"/>
                <a:ea typeface="Meiryo UI" panose="020B0604030504040204" pitchFamily="50" charset="-128"/>
                <a:cs typeface="Arial" pitchFamily="34" charset="0"/>
              </a:rPr>
              <a:t>このスライド上の画像を変更するには、図を選択して削除します。次に、プレースホルダーの画像アイコンをクリックして独自の画像を挿入します。</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grpSp>
        <p:nvGrpSpPr>
          <p:cNvPr id="8" name="グループ 7"/>
          <p:cNvGrpSpPr/>
          <p:nvPr/>
        </p:nvGrpSpPr>
        <p:grpSpPr>
          <a:xfrm>
            <a:off x="0" y="2514600"/>
            <a:ext cx="12192000" cy="3194035"/>
            <a:chOff x="647402" y="2514600"/>
            <a:chExt cx="10838688" cy="3194035"/>
          </a:xfrm>
        </p:grpSpPr>
        <p:grpSp>
          <p:nvGrpSpPr>
            <p:cNvPr id="9" name="グループ 8"/>
            <p:cNvGrpSpPr/>
            <p:nvPr/>
          </p:nvGrpSpPr>
          <p:grpSpPr>
            <a:xfrm>
              <a:off x="647402" y="2514600"/>
              <a:ext cx="10838688" cy="63125"/>
              <a:chOff x="507492" y="1501519"/>
              <a:chExt cx="8129016" cy="63125"/>
            </a:xfrm>
          </p:grpSpPr>
          <p:cxnSp>
            <p:nvCxnSpPr>
              <p:cNvPr id="14" name="直線​​コネクタ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長方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p>
          </p:txBody>
        </p:sp>
        <p:grpSp>
          <p:nvGrpSpPr>
            <p:cNvPr id="11" name="グループ 10"/>
            <p:cNvGrpSpPr/>
            <p:nvPr/>
          </p:nvGrpSpPr>
          <p:grpSpPr>
            <a:xfrm rot="10800000">
              <a:off x="647402" y="5645510"/>
              <a:ext cx="10838688" cy="63125"/>
              <a:chOff x="507492" y="1501519"/>
              <a:chExt cx="8129016" cy="63125"/>
            </a:xfrm>
          </p:grpSpPr>
          <p:cxnSp>
            <p:nvCxnSpPr>
              <p:cNvPr id="12" name="直線​​コネクタ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タイトル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lvl1pPr>
              <a:defRPr/>
            </a:lvl1pPr>
          </a:lstStyle>
          <a:p>
            <a:fld id="{91564474-8C31-4E3C-B359-35FAB1256BAD}" type="datetime1">
              <a:rPr lang="ja-JP" altLang="en-US" smtClean="0"/>
              <a:pPr/>
              <a:t>2023/2/18</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pic>
        <p:nvPicPr>
          <p:cNvPr id="7" name="画像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日付プレースホルダー 4"/>
          <p:cNvSpPr>
            <a:spLocks noGrp="1"/>
          </p:cNvSpPr>
          <p:nvPr>
            <p:ph type="dt" sz="half" idx="10"/>
          </p:nvPr>
        </p:nvSpPr>
        <p:spPr/>
        <p:txBody>
          <a:bodyPr rtlCol="0"/>
          <a:lstStyle>
            <a:lvl1pPr>
              <a:defRPr/>
            </a:lvl1pPr>
          </a:lstStyle>
          <a:p>
            <a:fld id="{B2D36521-3AF6-431A-A06D-F9E579EE8B08}" type="datetime1">
              <a:rPr lang="ja-JP" altLang="en-US" smtClean="0"/>
              <a:pPr/>
              <a:t>2023/2/18</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104900" y="2424112"/>
            <a:ext cx="4919472" cy="374808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66110" y="2424112"/>
            <a:ext cx="4919472" cy="374808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p:cNvSpPr>
            <a:spLocks noGrp="1"/>
          </p:cNvSpPr>
          <p:nvPr>
            <p:ph type="dt" sz="half" idx="10"/>
          </p:nvPr>
        </p:nvSpPr>
        <p:spPr/>
        <p:txBody>
          <a:bodyPr rtlCol="0"/>
          <a:lstStyle>
            <a:lvl1pPr>
              <a:defRPr/>
            </a:lvl1pPr>
          </a:lstStyle>
          <a:p>
            <a:fld id="{891EEB67-7C0C-4347-97FC-5242520E53FF}" type="datetime1">
              <a:rPr lang="ja-JP" altLang="en-US" smtClean="0"/>
              <a:pPr/>
              <a:t>2023/2/18</a:t>
            </a:fld>
            <a:endParaRPr lang="ja-JP" altLang="en-US" dirty="0"/>
          </a:p>
        </p:txBody>
      </p:sp>
      <p:sp>
        <p:nvSpPr>
          <p:cNvPr id="8" name="フッター プレースホルダー 7"/>
          <p:cNvSpPr>
            <a:spLocks noGrp="1"/>
          </p:cNvSpPr>
          <p:nvPr>
            <p:ph type="ftr" sz="quarter" idx="11"/>
          </p:nvPr>
        </p:nvSpPr>
        <p:spPr/>
        <p:txBody>
          <a:bodyPr rtlCol="0"/>
          <a:lstStyle/>
          <a:p>
            <a:pPr rtl="0"/>
            <a:endParaRPr lang="ja-JP" altLang="en-US" noProof="0" dirty="0"/>
          </a:p>
        </p:txBody>
      </p:sp>
      <p:sp>
        <p:nvSpPr>
          <p:cNvPr id="9" name="スライド番号プレースホルダー 8"/>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lvl1pPr>
              <a:defRPr/>
            </a:lvl1pPr>
          </a:lstStyle>
          <a:p>
            <a:fld id="{F1A54D9A-579A-43E4-AA92-247F078523E2}" type="datetime1">
              <a:rPr lang="ja-JP" altLang="en-US" smtClean="0"/>
              <a:pPr/>
              <a:t>2023/2/18</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noProof="0" dirty="0"/>
          </a:p>
        </p:txBody>
      </p:sp>
      <p:sp>
        <p:nvSpPr>
          <p:cNvPr id="5" name="スライド番号プレースホルダー 4"/>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vl1pPr>
          </a:lstStyle>
          <a:p>
            <a:fld id="{8394D5DF-F973-4A28-BE99-51E1B37DE461}" type="datetime1">
              <a:rPr lang="ja-JP" altLang="en-US" smtClean="0"/>
              <a:pPr/>
              <a:t>2023/2/18</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noProof="0" dirty="0"/>
          </a:p>
        </p:txBody>
      </p:sp>
      <p:sp>
        <p:nvSpPr>
          <p:cNvPr id="4" name="スライド番号プレースホルダー 3"/>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3200"/>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D945B7C2-4E6A-436C-A324-53B9F5E3A2D9}" type="datetime1">
              <a:rPr lang="ja-JP" altLang="en-US" smtClean="0"/>
              <a:pPr/>
              <a:t>2023/2/18</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a:p>
            <a:pPr lvl="5" rtl="0"/>
            <a:r>
              <a:rPr lang="ja-JP" altLang="en-US" noProof="0" dirty="0"/>
              <a:t>第 </a:t>
            </a:r>
            <a:r>
              <a:rPr lang="en-US" altLang="ja-JP" noProof="0" dirty="0"/>
              <a:t>6 </a:t>
            </a:r>
            <a:r>
              <a:rPr lang="ja-JP" altLang="en-US" noProof="0" dirty="0"/>
              <a:t>レベル</a:t>
            </a:r>
          </a:p>
          <a:p>
            <a:pPr lvl="6" rtl="0"/>
            <a:r>
              <a:rPr lang="ja-JP" altLang="en-US" noProof="0" dirty="0"/>
              <a:t>第 </a:t>
            </a:r>
            <a:r>
              <a:rPr lang="en-US" altLang="ja-JP" noProof="0" dirty="0"/>
              <a:t>7 </a:t>
            </a:r>
            <a:r>
              <a:rPr lang="ja-JP" altLang="en-US" noProof="0" dirty="0"/>
              <a:t>レベル</a:t>
            </a:r>
          </a:p>
          <a:p>
            <a:pPr lvl="7" rtl="0"/>
            <a:r>
              <a:rPr lang="ja-JP" altLang="en-US" noProof="0" dirty="0"/>
              <a:t>第 </a:t>
            </a:r>
            <a:r>
              <a:rPr lang="en-US" altLang="ja-JP" noProof="0" dirty="0"/>
              <a:t>8 </a:t>
            </a:r>
            <a:r>
              <a:rPr lang="ja-JP" altLang="en-US" noProof="0" dirty="0"/>
              <a:t>レベル</a:t>
            </a:r>
          </a:p>
          <a:p>
            <a:pPr lvl="8" rtl="0"/>
            <a:r>
              <a:rPr lang="ja-JP" altLang="en-US" noProof="0" dirty="0"/>
              <a:t>第 </a:t>
            </a:r>
            <a:r>
              <a:rPr lang="en-US" altLang="ja-JP" noProof="0" dirty="0"/>
              <a:t>9 </a:t>
            </a:r>
            <a:r>
              <a:rPr lang="ja-JP" altLang="en-US" noProof="0" dirty="0"/>
              <a:t>レベル</a:t>
            </a:r>
          </a:p>
        </p:txBody>
      </p:sp>
      <p:sp>
        <p:nvSpPr>
          <p:cNvPr id="4" name="日付プレースホルダー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fld id="{AF4D288C-CF44-4932-AFE2-B1F79EA91A8C}" type="datetime1">
              <a:rPr lang="ja-JP" altLang="en-US" smtClean="0"/>
              <a:pPr/>
              <a:t>2023/2/18</a:t>
            </a:fld>
            <a:endParaRPr lang="ja-JP" altLang="en-US" dirty="0"/>
          </a:p>
        </p:txBody>
      </p:sp>
      <p:sp>
        <p:nvSpPr>
          <p:cNvPr id="5" name="フッター プレースホルダー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grpSp>
        <p:nvGrpSpPr>
          <p:cNvPr id="15" name="グループ 14"/>
          <p:cNvGrpSpPr/>
          <p:nvPr/>
        </p:nvGrpSpPr>
        <p:grpSpPr>
          <a:xfrm>
            <a:off x="1103376" y="1219201"/>
            <a:ext cx="9985248" cy="84403"/>
            <a:chOff x="1073150" y="1219201"/>
            <a:chExt cx="10058400" cy="63125"/>
          </a:xfrm>
        </p:grpSpPr>
        <p:cxnSp>
          <p:nvCxnSpPr>
            <p:cNvPr id="13" name="直線​​コネクタ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kumimoji="1" sz="20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kumimoji="1" sz="16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167781" y="2292094"/>
            <a:ext cx="6813282" cy="2219691"/>
          </a:xfrm>
        </p:spPr>
        <p:txBody>
          <a:bodyPr rtlCol="0" anchor="ctr">
            <a:normAutofit/>
          </a:bodyPr>
          <a:lstStyle/>
          <a:p>
            <a:pPr rtl="0"/>
            <a:r>
              <a:rPr lang="ja-JP" altLang="en-US" dirty="0">
                <a:latin typeface="Meiryo UI" panose="020B0604030504040204" pitchFamily="50" charset="-128"/>
                <a:ea typeface="Meiryo UI" panose="020B0604030504040204" pitchFamily="50" charset="-128"/>
              </a:rPr>
              <a:t>令和</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年横浜市立大学</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グランドホッケー部八景会総会</a:t>
            </a:r>
          </a:p>
        </p:txBody>
      </p:sp>
      <p:sp>
        <p:nvSpPr>
          <p:cNvPr id="7" name="サブタイトル 6"/>
          <p:cNvSpPr>
            <a:spLocks noGrp="1"/>
          </p:cNvSpPr>
          <p:nvPr>
            <p:ph type="subTitle" idx="1"/>
          </p:nvPr>
        </p:nvSpPr>
        <p:spPr>
          <a:xfrm>
            <a:off x="167781" y="4262718"/>
            <a:ext cx="6671169" cy="1204631"/>
          </a:xfrm>
        </p:spPr>
        <p:txBody>
          <a:bodyPr rtlCol="0">
            <a:noAutofit/>
          </a:bodyPr>
          <a:lstStyle/>
          <a:p>
            <a:pPr rtl="0"/>
            <a:r>
              <a:rPr lang="ja-JP" altLang="en-US" sz="2000" dirty="0">
                <a:latin typeface="Meiryo UI" panose="020B0604030504040204" pitchFamily="50" charset="-128"/>
                <a:ea typeface="Meiryo UI" panose="020B0604030504040204" pitchFamily="50" charset="-128"/>
              </a:rPr>
              <a:t>ご出席ありがとうございます。会議中は発言者以外は「ミュート（画面下のマイク印に斜め線の状態）」にしていただきますようお願いいたします。ご発言の場合は画面下の「参加者」をクリックし、次の画面にある「手を挙げる」をクリックし、ミュート解除で発言してください。</a:t>
            </a:r>
          </a:p>
        </p:txBody>
      </p:sp>
      <p:pic>
        <p:nvPicPr>
          <p:cNvPr id="4" name="図プレースホルダー 3" descr="テーブルの上の開かれた本と、背景のぼやけた本棚" title="サンプルの図"/>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167781" y="2292094"/>
            <a:ext cx="6813282" cy="2219691"/>
          </a:xfrm>
        </p:spPr>
        <p:txBody>
          <a:bodyPr rtlCol="0" anchor="ctr">
            <a:normAutofit/>
          </a:bodyPr>
          <a:lstStyle/>
          <a:p>
            <a:pPr rtl="0"/>
            <a:r>
              <a:rPr lang="ja-JP" altLang="en-US" dirty="0">
                <a:latin typeface="Meiryo UI" panose="020B0604030504040204" pitchFamily="50" charset="-128"/>
                <a:ea typeface="Meiryo UI" panose="020B0604030504040204" pitchFamily="50" charset="-128"/>
              </a:rPr>
              <a:t>令和５年横浜市立大学</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グランドホッケー部八景会総会</a:t>
            </a:r>
          </a:p>
        </p:txBody>
      </p:sp>
      <p:sp>
        <p:nvSpPr>
          <p:cNvPr id="7" name="サブタイトル 6"/>
          <p:cNvSpPr>
            <a:spLocks noGrp="1"/>
          </p:cNvSpPr>
          <p:nvPr>
            <p:ph type="subTitle" idx="1"/>
          </p:nvPr>
        </p:nvSpPr>
        <p:spPr>
          <a:xfrm>
            <a:off x="167781" y="4800600"/>
            <a:ext cx="6671169" cy="666749"/>
          </a:xfrm>
        </p:spPr>
        <p:txBody>
          <a:bodyPr rtlCol="0">
            <a:normAutofit/>
          </a:bodyPr>
          <a:lstStyle/>
          <a:p>
            <a:pPr rtl="0"/>
            <a:r>
              <a:rPr lang="ja-JP" altLang="en-US" sz="2800" dirty="0">
                <a:latin typeface="Meiryo UI" panose="020B0604030504040204" pitchFamily="50" charset="-128"/>
                <a:ea typeface="Meiryo UI" panose="020B0604030504040204" pitchFamily="50" charset="-128"/>
              </a:rPr>
              <a:t>お疲れ様でした。本年度も宜しくお願い致します。</a:t>
            </a:r>
          </a:p>
        </p:txBody>
      </p:sp>
      <p:pic>
        <p:nvPicPr>
          <p:cNvPr id="4" name="図プレースホルダー 3" descr="テーブルの上の開かれた本と、背景のぼやけた本棚" title="サンプルの図"/>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28692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103382" y="295712"/>
            <a:ext cx="9980682" cy="780176"/>
          </a:xfrm>
        </p:spPr>
        <p:txBody>
          <a:bodyPr rtlCol="0">
            <a:normAutofit fontScale="90000"/>
          </a:bodyPr>
          <a:lstStyle/>
          <a:p>
            <a:pPr rtl="0"/>
            <a:r>
              <a:rPr lang="ja-JP" altLang="en-US" sz="2400" dirty="0">
                <a:latin typeface="Meiryo UI" panose="020B0604030504040204" pitchFamily="50" charset="-128"/>
                <a:ea typeface="Meiryo UI" panose="020B0604030504040204" pitchFamily="50" charset="-128"/>
              </a:rPr>
              <a:t>令和</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年横浜市立大学グランドホッケー部八景会総会式次第</a:t>
            </a:r>
            <a:r>
              <a:rPr lang="ja-JP" altLang="en-US" sz="2200" dirty="0">
                <a:latin typeface="Meiryo UI" panose="020B0604030504040204" pitchFamily="50" charset="-128"/>
                <a:ea typeface="Meiryo UI" panose="020B0604030504040204" pitchFamily="50" charset="-128"/>
              </a:rPr>
              <a:t>　　　令和</a:t>
            </a:r>
            <a:r>
              <a:rPr lang="en-US" altLang="ja-JP" sz="2200" dirty="0">
                <a:latin typeface="Meiryo UI" panose="020B0604030504040204" pitchFamily="50" charset="-128"/>
                <a:ea typeface="Meiryo UI" panose="020B0604030504040204" pitchFamily="50" charset="-128"/>
              </a:rPr>
              <a:t>5</a:t>
            </a:r>
            <a:r>
              <a:rPr lang="ja-JP" altLang="en-US" sz="2200" dirty="0">
                <a:latin typeface="Meiryo UI" panose="020B0604030504040204" pitchFamily="50" charset="-128"/>
                <a:ea typeface="Meiryo UI" panose="020B0604030504040204" pitchFamily="50" charset="-128"/>
              </a:rPr>
              <a:t>年２月１</a:t>
            </a:r>
            <a:r>
              <a:rPr lang="en-US" altLang="ja-JP" sz="2200" dirty="0">
                <a:latin typeface="Meiryo UI" panose="020B0604030504040204" pitchFamily="50" charset="-128"/>
                <a:ea typeface="Meiryo UI" panose="020B0604030504040204" pitchFamily="50" charset="-128"/>
              </a:rPr>
              <a:t>1</a:t>
            </a:r>
            <a:r>
              <a:rPr lang="ja-JP" altLang="en-US" sz="2200" dirty="0">
                <a:latin typeface="Meiryo UI" panose="020B0604030504040204" pitchFamily="50" charset="-128"/>
                <a:ea typeface="Meiryo UI" panose="020B0604030504040204" pitchFamily="50" charset="-128"/>
              </a:rPr>
              <a:t>日</a:t>
            </a:r>
            <a:br>
              <a:rPr lang="ja-JP" altLang="en-US"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14" name="コンテンツ プレースホルダー 13"/>
          <p:cNvSpPr>
            <a:spLocks noGrp="1"/>
          </p:cNvSpPr>
          <p:nvPr>
            <p:ph idx="1"/>
          </p:nvPr>
        </p:nvSpPr>
        <p:spPr>
          <a:xfrm>
            <a:off x="1104900" y="1511166"/>
            <a:ext cx="9982200" cy="4661034"/>
          </a:xfrm>
        </p:spPr>
        <p:txBody>
          <a:bodyPr rtlCol="0">
            <a:normAutofit fontScale="92500" lnSpcReduction="20000"/>
          </a:bodyPr>
          <a:lstStyle/>
          <a:p>
            <a:pPr marL="342900" lvl="0" indent="-342900" algn="l">
              <a:buFont typeface="+mj-cs"/>
              <a:buAutoNum type="arabicDbPlain"/>
            </a:pPr>
            <a:r>
              <a:rPr lang="ja-JP" altLang="ja-JP" sz="2000" kern="100" dirty="0">
                <a:effectLst/>
                <a:cs typeface="Times New Roman" panose="02020603050405020304" pitchFamily="18" charset="0"/>
              </a:rPr>
              <a:t>開会宣言</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八景会令和</a:t>
            </a:r>
            <a:r>
              <a:rPr lang="en-US" altLang="ja-JP" sz="2000" kern="100" dirty="0">
                <a:effectLst/>
                <a:cs typeface="Times New Roman" panose="02020603050405020304" pitchFamily="18" charset="0"/>
              </a:rPr>
              <a:t>4</a:t>
            </a:r>
            <a:r>
              <a:rPr lang="ja-JP" altLang="ja-JP" sz="2000" kern="100" dirty="0">
                <a:effectLst/>
                <a:cs typeface="Times New Roman" panose="02020603050405020304" pitchFamily="18" charset="0"/>
              </a:rPr>
              <a:t>年活動報告</a:t>
            </a:r>
            <a:endParaRPr lang="ja-JP" altLang="ja-JP" sz="1600" kern="100" dirty="0">
              <a:effectLst/>
              <a:cs typeface="Times New Roman" panose="02020603050405020304" pitchFamily="18" charset="0"/>
            </a:endParaRPr>
          </a:p>
          <a:p>
            <a:pPr marL="342900" lvl="0" indent="-342900" algn="just">
              <a:buFont typeface="+mj-cs"/>
              <a:buAutoNum type="arabicDbPlain"/>
            </a:pPr>
            <a:r>
              <a:rPr lang="ja-JP" altLang="ja-JP" sz="2000" kern="100" dirty="0">
                <a:effectLst/>
                <a:cs typeface="Times New Roman" panose="02020603050405020304" pitchFamily="18" charset="0"/>
              </a:rPr>
              <a:t>八景会令和</a:t>
            </a:r>
            <a:r>
              <a:rPr lang="en-US" altLang="ja-JP" sz="2000" kern="100" dirty="0">
                <a:effectLst/>
                <a:cs typeface="Times New Roman" panose="02020603050405020304" pitchFamily="18" charset="0"/>
              </a:rPr>
              <a:t>5</a:t>
            </a:r>
            <a:r>
              <a:rPr lang="ja-JP" altLang="ja-JP" sz="2000" kern="100" dirty="0">
                <a:effectLst/>
                <a:cs typeface="Times New Roman" panose="02020603050405020304" pitchFamily="18" charset="0"/>
              </a:rPr>
              <a:t>年活動計画</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令和</a:t>
            </a:r>
            <a:r>
              <a:rPr lang="en-US" altLang="ja-JP" sz="2000" kern="100" dirty="0">
                <a:effectLst/>
                <a:cs typeface="Times New Roman" panose="02020603050405020304" pitchFamily="18" charset="0"/>
              </a:rPr>
              <a:t>4</a:t>
            </a:r>
            <a:r>
              <a:rPr lang="ja-JP" altLang="ja-JP" sz="2000" kern="100" dirty="0">
                <a:effectLst/>
                <a:cs typeface="Times New Roman" panose="02020603050405020304" pitchFamily="18" charset="0"/>
              </a:rPr>
              <a:t>年八景会決算（監査報告書）</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令和</a:t>
            </a:r>
            <a:r>
              <a:rPr lang="en-US" altLang="ja-JP" sz="2000" kern="100" dirty="0">
                <a:effectLst/>
                <a:cs typeface="Times New Roman" panose="02020603050405020304" pitchFamily="18" charset="0"/>
              </a:rPr>
              <a:t>5</a:t>
            </a:r>
            <a:r>
              <a:rPr lang="ja-JP" altLang="ja-JP" sz="2000" kern="100" dirty="0">
                <a:effectLst/>
                <a:cs typeface="Times New Roman" panose="02020603050405020304" pitchFamily="18" charset="0"/>
              </a:rPr>
              <a:t>年八景会予算</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新旧主将挨拶</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卒業生紹介および記念品贈呈報告</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その他</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会長挨拶</a:t>
            </a:r>
            <a:endParaRPr lang="en-US" altLang="ja-JP" sz="2000" kern="100" dirty="0">
              <a:effectLst/>
              <a:cs typeface="Times New Roman" panose="02020603050405020304" pitchFamily="18" charset="0"/>
            </a:endParaRPr>
          </a:p>
          <a:p>
            <a:pPr marL="0" lvl="0" indent="0" algn="l">
              <a:buNone/>
            </a:pPr>
            <a:r>
              <a:rPr lang="en-US" altLang="ja-JP" kern="100" dirty="0">
                <a:cs typeface="Times New Roman" panose="02020603050405020304" pitchFamily="18" charset="0"/>
              </a:rPr>
              <a:t>10</a:t>
            </a:r>
            <a:r>
              <a:rPr lang="ja-JP" altLang="en-US" kern="100" dirty="0">
                <a:cs typeface="Times New Roman" panose="02020603050405020304" pitchFamily="18" charset="0"/>
              </a:rPr>
              <a:t> 懇親会</a:t>
            </a:r>
            <a:r>
              <a:rPr lang="en-US" altLang="ja-JP" kern="100" dirty="0">
                <a:cs typeface="Times New Roman" panose="02020603050405020304" pitchFamily="18" charset="0"/>
              </a:rPr>
              <a:t>  </a:t>
            </a:r>
            <a:endParaRPr lang="ja-JP" altLang="ja-JP" kern="100" dirty="0">
              <a:effectLst/>
              <a:cs typeface="Times New Roman" panose="02020603050405020304" pitchFamily="18" charset="0"/>
            </a:endParaRPr>
          </a:p>
          <a:p>
            <a:pPr marL="0" indent="0" algn="l">
              <a:buNone/>
            </a:pPr>
            <a:r>
              <a:rPr lang="ja-JP" altLang="ja-JP" sz="2000" kern="100" dirty="0">
                <a:effectLst/>
                <a:cs typeface="Times New Roman" panose="02020603050405020304" pitchFamily="18" charset="0"/>
              </a:rPr>
              <a:t>　　以上</a:t>
            </a:r>
            <a:endParaRPr lang="ja-JP" altLang="ja-JP" sz="1600" kern="100" dirty="0">
              <a:effectLst/>
              <a:cs typeface="Times New Roman" panose="02020603050405020304" pitchFamily="18" charset="0"/>
            </a:endParaRPr>
          </a:p>
          <a:p>
            <a:pPr marL="0" indent="0" rtl="0">
              <a:buNone/>
            </a:pP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0832BD3-61E6-513C-535F-CECCACD64655}"/>
              </a:ext>
            </a:extLst>
          </p:cNvPr>
          <p:cNvSpPr txBox="1"/>
          <p:nvPr/>
        </p:nvSpPr>
        <p:spPr>
          <a:xfrm>
            <a:off x="585628" y="600310"/>
            <a:ext cx="10828962" cy="5893921"/>
          </a:xfrm>
          <a:prstGeom prst="rect">
            <a:avLst/>
          </a:prstGeom>
          <a:noFill/>
        </p:spPr>
        <p:txBody>
          <a:bodyPr wrap="square">
            <a:spAutoFit/>
          </a:bodyPr>
          <a:lstStyle/>
          <a:p>
            <a:pPr algn="ct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八景会令和４年活動報告</a:t>
            </a:r>
          </a:p>
          <a:p>
            <a:pPr marL="342900" lvl="0" indent="-342900" algn="just">
              <a:buFont typeface="+mj-cs"/>
              <a:buAutoNum type="arabicDbPlain"/>
            </a:pP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八景会総会</a:t>
            </a:r>
          </a:p>
          <a:p>
            <a:pPr marL="266700" algn="just"/>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２月１２日、新型コロナ感染防止及びまた全国の会員に参加していただくため「オンライン」にて、令和３年活動報告及び決算、令和４年活動計画案及び予算案とも承認された。多数の会員の方々のご参加をいただいた。今後この輪を広げていきたい。</a:t>
            </a:r>
          </a:p>
          <a:p>
            <a:pPr marL="342900" lvl="0" indent="-342900" algn="just">
              <a:buFont typeface="+mj-cs"/>
              <a:buAutoNum type="arabicDbPlain"/>
            </a:pP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現役活動支援</a:t>
            </a:r>
          </a:p>
          <a:p>
            <a:pPr marL="742950" lvl="1" indent="-285750" algn="just">
              <a:buFont typeface="+mj-ea"/>
              <a:buAutoNum type="circleNumDbPlain"/>
            </a:pP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支援金授与</a:t>
            </a:r>
          </a:p>
          <a:p>
            <a:pPr marL="495300" algn="just"/>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八景会から、本年は男子部・女子部ともに１４０千円の支援金を贈った。</a:t>
            </a:r>
          </a:p>
          <a:p>
            <a:pPr marL="742950" lvl="1" indent="-285750" algn="just">
              <a:buFont typeface="+mj-ea"/>
              <a:buAutoNum type="circleNumDbPlain"/>
            </a:pPr>
            <a:r>
              <a:rPr lang="en-US"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OB</a:t>
            </a: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a:t>
            </a:r>
            <a:r>
              <a:rPr lang="en-US"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OG</a:t>
            </a: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戦</a:t>
            </a:r>
          </a:p>
          <a:p>
            <a:pPr marL="495300" algn="just"/>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感染防止のため中止になった。</a:t>
            </a:r>
          </a:p>
          <a:p>
            <a:pPr marL="742950" lvl="1" indent="-285750" algn="just">
              <a:buFont typeface="+mj-ea"/>
              <a:buAutoNum type="circleNumDbPlain"/>
            </a:pP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春季・秋季リーグ戦への応援</a:t>
            </a:r>
          </a:p>
          <a:p>
            <a:pPr marL="495300" algn="just"/>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春季リーグ戦・秋季リーグ戦は事前申請等で観戦可能であった。</a:t>
            </a:r>
          </a:p>
          <a:p>
            <a:pPr marL="742950" lvl="1" indent="-285750" algn="just">
              <a:buFont typeface="+mj-ea"/>
              <a:buAutoNum type="circleNumDbPlain"/>
            </a:pP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合宿・土曜練習への参加</a:t>
            </a:r>
          </a:p>
          <a:p>
            <a:pPr marL="495300" algn="just"/>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若手</a:t>
            </a:r>
            <a:r>
              <a:rPr lang="en-US"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OB</a:t>
            </a: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a:t>
            </a:r>
            <a:r>
              <a:rPr lang="en-US"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OG</a:t>
            </a: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中心となって指導した。</a:t>
            </a:r>
          </a:p>
          <a:p>
            <a:pPr marL="342900" lvl="0" indent="-342900" algn="just">
              <a:buFont typeface="+mj-cs"/>
              <a:buAutoNum type="arabicDbPlain"/>
            </a:pP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親睦事業</a:t>
            </a:r>
          </a:p>
          <a:p>
            <a:pPr marL="742950" lvl="1" indent="-285750" algn="just">
              <a:buFont typeface="+mj-ea"/>
              <a:buAutoNum type="circleNumDbPlain"/>
            </a:pP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新年会</a:t>
            </a:r>
          </a:p>
          <a:p>
            <a:pPr marL="495300" algn="just"/>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総会がオンラインのため中止になった。</a:t>
            </a:r>
          </a:p>
          <a:p>
            <a:pPr marL="742950" lvl="1" indent="-285750" algn="just">
              <a:buFont typeface="+mj-ea"/>
              <a:buAutoNum type="circleNumDbPlain"/>
            </a:pP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八景会親睦旅行</a:t>
            </a:r>
          </a:p>
          <a:p>
            <a:pPr marL="266700" algn="just"/>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　　今回も実行できなかった。</a:t>
            </a:r>
          </a:p>
          <a:p>
            <a:pPr marL="342900" lvl="0" indent="-342900" algn="just">
              <a:buFont typeface="+mj-cs"/>
              <a:buAutoNum type="arabicDbPlain"/>
            </a:pP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広報活動</a:t>
            </a:r>
          </a:p>
          <a:p>
            <a:pPr marL="742950" lvl="1" indent="-285750" algn="just">
              <a:buFont typeface="+mj-ea"/>
              <a:buAutoNum type="circleNumDbPlain"/>
            </a:pP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八景会通信の発行</a:t>
            </a:r>
          </a:p>
          <a:p>
            <a:pPr marL="495300" algn="just"/>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八景会の会報である八景会通信（３８号、３９号）を発行した。</a:t>
            </a:r>
          </a:p>
          <a:p>
            <a:pPr marL="742950" lvl="1" indent="-285750" algn="just">
              <a:buFont typeface="+mj-ea"/>
              <a:buAutoNum type="circleNumDbPlain"/>
            </a:pPr>
            <a:r>
              <a:rPr lang="en-US"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SNS</a:t>
            </a: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a:t>
            </a:r>
            <a:r>
              <a:rPr lang="en-US"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HP</a:t>
            </a: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を通じての情報発信</a:t>
            </a:r>
          </a:p>
          <a:p>
            <a:pPr marL="495300" algn="just"/>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フェイスブック、ホームページを通じ、現役の試合の案内から結果の速報、</a:t>
            </a:r>
            <a:r>
              <a:rPr lang="en-US"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OB</a:t>
            </a: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a:t>
            </a:r>
            <a:r>
              <a:rPr lang="en-US"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OG</a:t>
            </a: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戦の案内、役員会の情報等を発信した。</a:t>
            </a:r>
          </a:p>
          <a:p>
            <a:pPr algn="just"/>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５．現役卒業生への記念品贈呈</a:t>
            </a:r>
          </a:p>
          <a:p>
            <a:pPr marL="266700" algn="just"/>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卒業生に記念品（各人の印鑑）を八景会から贈呈した。</a:t>
            </a:r>
          </a:p>
          <a:p>
            <a:pPr marL="266700" algn="r"/>
            <a:r>
              <a:rPr lang="ja-JP" altLang="ja-JP" sz="1450" kern="100" dirty="0">
                <a:effectLst/>
                <a:latin typeface="Century" panose="02040604050505020304" pitchFamily="18" charset="0"/>
                <a:ea typeface="BIZ UDPゴシック" panose="020B0400000000000000" pitchFamily="50" charset="-128"/>
                <a:cs typeface="Times New Roman" panose="02020603050405020304" pitchFamily="18" charset="0"/>
              </a:rPr>
              <a:t>以上</a:t>
            </a:r>
          </a:p>
        </p:txBody>
      </p:sp>
    </p:spTree>
    <p:extLst>
      <p:ext uri="{BB962C8B-B14F-4D97-AF65-F5344CB8AC3E}">
        <p14:creationId xmlns:p14="http://schemas.microsoft.com/office/powerpoint/2010/main" val="272228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52BF5E5-73F7-CEF6-377D-C4A7D944231D}"/>
              </a:ext>
            </a:extLst>
          </p:cNvPr>
          <p:cNvSpPr txBox="1"/>
          <p:nvPr/>
        </p:nvSpPr>
        <p:spPr>
          <a:xfrm>
            <a:off x="513708" y="258901"/>
            <a:ext cx="11363218" cy="6340197"/>
          </a:xfrm>
          <a:prstGeom prst="rect">
            <a:avLst/>
          </a:prstGeom>
          <a:noFill/>
        </p:spPr>
        <p:txBody>
          <a:bodyPr wrap="square">
            <a:spAutoFit/>
          </a:bodyPr>
          <a:lstStyle/>
          <a:p>
            <a:pPr algn="ctr"/>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八景会令和５年活動計画</a:t>
            </a:r>
          </a:p>
          <a:p>
            <a:pPr algn="ctr"/>
            <a:r>
              <a:rPr lang="en-US"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 </a:t>
            </a:r>
            <a:endPar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endParaRPr>
          </a:p>
          <a:p>
            <a:pPr algn="just"/>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八景会は令和５年においても、現役への支援と会員相互の親睦を中心に積極的な活動を展開したいが、新型コロナの鎮静化を前提として会員と現役の健康に留意しておこなっていきたい。</a:t>
            </a:r>
          </a:p>
          <a:p>
            <a:pPr algn="just"/>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具体的には、以下の事項を進めていくこととする。</a:t>
            </a:r>
          </a:p>
          <a:p>
            <a:pPr marL="342900" lvl="0" indent="-342900" algn="just">
              <a:buFont typeface="+mj-cs"/>
              <a:buAutoNum type="arabicDbPlain"/>
            </a:pPr>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八景会「オンライン」総会の開催（２月１１日）</a:t>
            </a:r>
          </a:p>
          <a:p>
            <a:pPr marL="266700" algn="just"/>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本年は</a:t>
            </a:r>
            <a:r>
              <a:rPr lang="en-US"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OB</a:t>
            </a:r>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a:t>
            </a:r>
            <a:r>
              <a:rPr lang="en-US"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OG</a:t>
            </a:r>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戦、総会及び懇親会を行うことにより参加者に感染の危険があるため、八景会としては「オンライン総会」として、多数の会員の方々のご参加いただいた。総会後オンライン懇親会で情報交換の場をつくった。</a:t>
            </a:r>
          </a:p>
          <a:p>
            <a:pPr algn="just"/>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２．現役への活動支援</a:t>
            </a:r>
          </a:p>
          <a:p>
            <a:pPr marL="742950" lvl="1" indent="-285750" algn="just">
              <a:buFont typeface="+mj-ea"/>
              <a:buAutoNum type="circleNumDbPlain"/>
            </a:pPr>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支援金の授与の継続実施。</a:t>
            </a:r>
          </a:p>
          <a:p>
            <a:pPr marL="742950" lvl="1" indent="-285750" algn="just">
              <a:buFont typeface="+mj-ea"/>
              <a:buAutoNum type="circleNumDbPlain"/>
            </a:pPr>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若手八景会会員のリーグ戦への応援参加、合宿及び土曜日練習への参加。</a:t>
            </a:r>
          </a:p>
          <a:p>
            <a:pPr marL="742950" lvl="1" indent="-285750" algn="just">
              <a:buFont typeface="+mj-ea"/>
              <a:buAutoNum type="circleNumDbPlain"/>
            </a:pPr>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用具等の購入支援計画と支援金額の検討。</a:t>
            </a:r>
          </a:p>
          <a:p>
            <a:pPr algn="just"/>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３．八景会親睦旅行</a:t>
            </a:r>
          </a:p>
          <a:p>
            <a:pPr marL="266700" algn="just"/>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新型コロナの鎮静化が見えたところで、八景会有志の自費参加による開催を行う方向で検討する。</a:t>
            </a:r>
          </a:p>
          <a:p>
            <a:pPr marL="342900" lvl="0" indent="-342900" algn="just">
              <a:buFont typeface="+mj-cs"/>
              <a:buAutoNum type="arabicDbPlain" startAt="4"/>
            </a:pPr>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広報活動</a:t>
            </a:r>
          </a:p>
          <a:p>
            <a:pPr marL="742950" lvl="1" indent="-285750" algn="just">
              <a:buFont typeface="+mj-ea"/>
              <a:buAutoNum type="circleNumDbPlain"/>
            </a:pPr>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リーグ戦の状況に対応し現役の試合日程及び結果、合宿情報等をホームページ及びフェイスブックに掲載し、会員への情報提供していく。</a:t>
            </a:r>
          </a:p>
          <a:p>
            <a:pPr marL="742950" lvl="1" indent="-285750" algn="just">
              <a:buFont typeface="+mj-ea"/>
              <a:buAutoNum type="circleNumDbPlain"/>
            </a:pPr>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会員若手・中堅層を中心に、本人の近況や同期の動向などの情報を八景会通信に掲載することを進めていきたい。</a:t>
            </a:r>
          </a:p>
          <a:p>
            <a:pPr marL="742950" lvl="1" indent="-285750" algn="just">
              <a:buFont typeface="+mj-ea"/>
              <a:buAutoNum type="circleNumDbPlain"/>
            </a:pPr>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住所不明者の調査を継続して会員相互の交流を拡大していきたい。</a:t>
            </a:r>
          </a:p>
          <a:p>
            <a:pPr marL="342900" lvl="0" indent="-342900" algn="just">
              <a:buFont typeface="+mj-cs"/>
              <a:buAutoNum type="arabicDbPlain" startAt="4"/>
            </a:pPr>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関西支部</a:t>
            </a:r>
          </a:p>
          <a:p>
            <a:pPr marL="266700" algn="just"/>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オンラインの利用により関西在住のＯＢ・ＯＧとの交流通じ、現役支援の輪を広げていき、また、会員の親睦につなげたい。</a:t>
            </a:r>
          </a:p>
          <a:p>
            <a:pPr marL="342900" lvl="0" indent="-342900" algn="just">
              <a:buFont typeface="+mj-cs"/>
              <a:buAutoNum type="arabicDbPlain" startAt="4"/>
            </a:pPr>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現役に対する就職活動支援</a:t>
            </a:r>
          </a:p>
          <a:p>
            <a:pPr marL="266700" indent="-266700" algn="just"/>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７．横浜市大グランドホッケー部７０周年を令和７年に迎えることを鑑みて、新型コロナの状況を見ながら企画等を行っていきたい。</a:t>
            </a:r>
          </a:p>
          <a:p>
            <a:pPr algn="just"/>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令和５年の役員候補は次のとおり</a:t>
            </a:r>
          </a:p>
          <a:p>
            <a:pPr marL="2000250" indent="-2000250" algn="just"/>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会　長：神尾正利　　　　　　総　務：関口清、戸田直人、小池一典、眞野宏、</a:t>
            </a:r>
          </a:p>
          <a:p>
            <a:pPr algn="just"/>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副会長：小元亨、北野良輔　　　　　　米田眞彦、貝賀由佳、垣本佳奈、神前迪香、</a:t>
            </a:r>
          </a:p>
          <a:p>
            <a:pPr algn="just"/>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会　計：堀田達顕　　　　　　　　　　立花理央、関洋一郎</a:t>
            </a:r>
          </a:p>
          <a:p>
            <a:pPr marL="2000250" indent="-2000250" algn="just"/>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監　査：吉澤寿朗　</a:t>
            </a:r>
          </a:p>
          <a:p>
            <a:pPr algn="just"/>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　　　　　　　　　</a:t>
            </a:r>
          </a:p>
          <a:p>
            <a:pPr algn="just"/>
            <a:r>
              <a:rPr lang="ja-JP" alt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（注）　名誉副会長：唐木元彦、中島信義</a:t>
            </a:r>
          </a:p>
        </p:txBody>
      </p:sp>
    </p:spTree>
    <p:extLst>
      <p:ext uri="{BB962C8B-B14F-4D97-AF65-F5344CB8AC3E}">
        <p14:creationId xmlns:p14="http://schemas.microsoft.com/office/powerpoint/2010/main" val="43497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文字の書かれた紙&#10;&#10;自動的に生成された説明">
            <a:extLst>
              <a:ext uri="{FF2B5EF4-FFF2-40B4-BE49-F238E27FC236}">
                <a16:creationId xmlns:a16="http://schemas.microsoft.com/office/drawing/2014/main" id="{1A205F6C-77E6-8CD9-2B43-607C28FE2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751" y="184935"/>
            <a:ext cx="7520683" cy="6554912"/>
          </a:xfrm>
          <a:prstGeom prst="rect">
            <a:avLst/>
          </a:prstGeom>
        </p:spPr>
      </p:pic>
    </p:spTree>
    <p:extLst>
      <p:ext uri="{BB962C8B-B14F-4D97-AF65-F5344CB8AC3E}">
        <p14:creationId xmlns:p14="http://schemas.microsoft.com/office/powerpoint/2010/main" val="182407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DFEC752-D42E-8938-DF2D-CC3CE4F9ABA4}"/>
              </a:ext>
            </a:extLst>
          </p:cNvPr>
          <p:cNvPicPr>
            <a:picLocks noChangeAspect="1"/>
          </p:cNvPicPr>
          <p:nvPr/>
        </p:nvPicPr>
        <p:blipFill>
          <a:blip r:embed="rId2"/>
          <a:stretch>
            <a:fillRect/>
          </a:stretch>
        </p:blipFill>
        <p:spPr>
          <a:xfrm>
            <a:off x="2434975" y="215756"/>
            <a:ext cx="7263829" cy="6642243"/>
          </a:xfrm>
          <a:prstGeom prst="rect">
            <a:avLst/>
          </a:prstGeom>
        </p:spPr>
      </p:pic>
    </p:spTree>
    <p:extLst>
      <p:ext uri="{BB962C8B-B14F-4D97-AF65-F5344CB8AC3E}">
        <p14:creationId xmlns:p14="http://schemas.microsoft.com/office/powerpoint/2010/main" val="340125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F50E1FA-3B9F-46A4-83F8-DCE96719DBEE}"/>
              </a:ext>
            </a:extLst>
          </p:cNvPr>
          <p:cNvSpPr txBox="1"/>
          <p:nvPr/>
        </p:nvSpPr>
        <p:spPr>
          <a:xfrm>
            <a:off x="3315567" y="866775"/>
            <a:ext cx="6486524" cy="4924425"/>
          </a:xfrm>
          <a:prstGeom prst="rect">
            <a:avLst/>
          </a:prstGeom>
          <a:noFill/>
        </p:spPr>
        <p:txBody>
          <a:bodyPr wrap="square" rtlCol="0">
            <a:spAutoFit/>
          </a:bodyPr>
          <a:lstStyle/>
          <a:p>
            <a:endParaRPr kumimoji="1" lang="ja-JP" altLang="en-US" dirty="0"/>
          </a:p>
          <a:p>
            <a:r>
              <a:rPr kumimoji="1" lang="ja-JP" altLang="en-US" sz="2300" dirty="0">
                <a:latin typeface="Meiryo UI" panose="020B0604030504040204" pitchFamily="50" charset="-128"/>
                <a:ea typeface="Meiryo UI" panose="020B0604030504040204" pitchFamily="50" charset="-128"/>
              </a:rPr>
              <a:t>横浜市立大学グランドホッケー部新旧主将</a:t>
            </a:r>
          </a:p>
          <a:p>
            <a:endParaRPr kumimoji="1" lang="ja-JP" altLang="en-US" sz="2300" dirty="0">
              <a:latin typeface="Meiryo UI" panose="020B0604030504040204" pitchFamily="50" charset="-128"/>
              <a:ea typeface="Meiryo UI" panose="020B0604030504040204" pitchFamily="50" charset="-128"/>
            </a:endParaRPr>
          </a:p>
          <a:p>
            <a:r>
              <a:rPr kumimoji="1" lang="ja-JP" altLang="en-US" sz="2300" dirty="0">
                <a:latin typeface="Meiryo UI" panose="020B0604030504040204" pitchFamily="50" charset="-128"/>
                <a:ea typeface="Meiryo UI" panose="020B0604030504040204" pitchFamily="50" charset="-128"/>
              </a:rPr>
              <a:t>　</a:t>
            </a:r>
          </a:p>
          <a:p>
            <a:r>
              <a:rPr kumimoji="1" lang="ja-JP" altLang="en-US" sz="2300" dirty="0">
                <a:latin typeface="Meiryo UI" panose="020B0604030504040204" pitchFamily="50" charset="-128"/>
                <a:ea typeface="Meiryo UI" panose="020B0604030504040204" pitchFamily="50" charset="-128"/>
              </a:rPr>
              <a:t>　  ２０２２年度主将</a:t>
            </a:r>
            <a:endParaRPr kumimoji="1" lang="en-US" altLang="ja-JP" sz="2300" dirty="0">
              <a:latin typeface="Meiryo UI" panose="020B0604030504040204" pitchFamily="50" charset="-128"/>
              <a:ea typeface="Meiryo UI" panose="020B0604030504040204" pitchFamily="50" charset="-128"/>
            </a:endParaRPr>
          </a:p>
          <a:p>
            <a:endParaRPr kumimoji="1" lang="ja-JP" altLang="en-US" sz="2300" dirty="0">
              <a:latin typeface="Meiryo UI" panose="020B0604030504040204" pitchFamily="50" charset="-128"/>
              <a:ea typeface="Meiryo UI" panose="020B0604030504040204" pitchFamily="50" charset="-128"/>
            </a:endParaRPr>
          </a:p>
          <a:p>
            <a:r>
              <a:rPr kumimoji="1" lang="ja-JP" altLang="en-US" sz="2300" dirty="0">
                <a:latin typeface="Meiryo UI" panose="020B0604030504040204" pitchFamily="50" charset="-128"/>
                <a:ea typeface="Meiryo UI" panose="020B0604030504040204" pitchFamily="50" charset="-128"/>
              </a:rPr>
              <a:t>　　    男子部　　大沢　知暉　</a:t>
            </a:r>
          </a:p>
          <a:p>
            <a:r>
              <a:rPr kumimoji="1" lang="ja-JP" altLang="en-US" sz="2300" dirty="0">
                <a:latin typeface="Meiryo UI" panose="020B0604030504040204" pitchFamily="50" charset="-128"/>
                <a:ea typeface="Meiryo UI" panose="020B0604030504040204" pitchFamily="50" charset="-128"/>
              </a:rPr>
              <a:t>　　    女子部　　仲地　みなみ</a:t>
            </a:r>
            <a:endParaRPr kumimoji="1" lang="en-US" altLang="ja-JP" sz="2300" dirty="0">
              <a:latin typeface="Meiryo UI" panose="020B0604030504040204" pitchFamily="50" charset="-128"/>
              <a:ea typeface="Meiryo UI" panose="020B0604030504040204" pitchFamily="50" charset="-128"/>
            </a:endParaRPr>
          </a:p>
          <a:p>
            <a:endParaRPr kumimoji="1" lang="en-US" altLang="ja-JP" sz="2300" dirty="0">
              <a:latin typeface="Meiryo UI" panose="020B0604030504040204" pitchFamily="50" charset="-128"/>
              <a:ea typeface="Meiryo UI" panose="020B0604030504040204" pitchFamily="50" charset="-128"/>
            </a:endParaRPr>
          </a:p>
          <a:p>
            <a:r>
              <a:rPr kumimoji="1" lang="zh-TW" altLang="en-US" sz="2300" dirty="0">
                <a:latin typeface="Meiryo UI" panose="020B0604030504040204" pitchFamily="50" charset="-128"/>
                <a:ea typeface="Meiryo UI" panose="020B0604030504040204" pitchFamily="50" charset="-128"/>
              </a:rPr>
              <a:t>　</a:t>
            </a:r>
            <a:r>
              <a:rPr kumimoji="1" lang="ja-JP" altLang="en-US" sz="2300" dirty="0">
                <a:latin typeface="Meiryo UI" panose="020B0604030504040204" pitchFamily="50" charset="-128"/>
                <a:ea typeface="Meiryo UI" panose="020B0604030504040204" pitchFamily="50" charset="-128"/>
              </a:rPr>
              <a:t>　</a:t>
            </a:r>
            <a:r>
              <a:rPr kumimoji="1" lang="zh-TW" altLang="en-US" sz="2300" dirty="0">
                <a:latin typeface="Meiryo UI" panose="020B0604030504040204" pitchFamily="50" charset="-128"/>
                <a:ea typeface="Meiryo UI" panose="020B0604030504040204" pitchFamily="50" charset="-128"/>
              </a:rPr>
              <a:t>２０２</a:t>
            </a:r>
            <a:r>
              <a:rPr kumimoji="1" lang="ja-JP" altLang="en-US" sz="2300" dirty="0">
                <a:latin typeface="Meiryo UI" panose="020B0604030504040204" pitchFamily="50" charset="-128"/>
                <a:ea typeface="Meiryo UI" panose="020B0604030504040204" pitchFamily="50" charset="-128"/>
              </a:rPr>
              <a:t>３</a:t>
            </a:r>
            <a:r>
              <a:rPr kumimoji="1" lang="zh-TW" altLang="en-US" sz="2300" dirty="0">
                <a:latin typeface="Meiryo UI" panose="020B0604030504040204" pitchFamily="50" charset="-128"/>
                <a:ea typeface="Meiryo UI" panose="020B0604030504040204" pitchFamily="50" charset="-128"/>
              </a:rPr>
              <a:t>年度主将</a:t>
            </a:r>
          </a:p>
          <a:p>
            <a:endParaRPr kumimoji="1" lang="zh-TW" altLang="en-US" sz="2300" dirty="0">
              <a:latin typeface="Meiryo UI" panose="020B0604030504040204" pitchFamily="50" charset="-128"/>
              <a:ea typeface="Meiryo UI" panose="020B0604030504040204" pitchFamily="50" charset="-128"/>
            </a:endParaRPr>
          </a:p>
          <a:p>
            <a:r>
              <a:rPr kumimoji="1" lang="zh-TW" altLang="en-US" sz="2300" dirty="0">
                <a:latin typeface="Meiryo UI" panose="020B0604030504040204" pitchFamily="50" charset="-128"/>
                <a:ea typeface="Meiryo UI" panose="020B0604030504040204" pitchFamily="50" charset="-128"/>
              </a:rPr>
              <a:t>　　　　男子部　　</a:t>
            </a:r>
            <a:r>
              <a:rPr kumimoji="1" lang="ja-JP" altLang="en-US" sz="2300" dirty="0">
                <a:latin typeface="Meiryo UI" panose="020B0604030504040204" pitchFamily="50" charset="-128"/>
                <a:ea typeface="Meiryo UI" panose="020B0604030504040204" pitchFamily="50" charset="-128"/>
              </a:rPr>
              <a:t>松下</a:t>
            </a:r>
            <a:r>
              <a:rPr kumimoji="1" lang="zh-TW" altLang="en-US" sz="2300" dirty="0">
                <a:latin typeface="Meiryo UI" panose="020B0604030504040204" pitchFamily="50" charset="-128"/>
                <a:ea typeface="Meiryo UI" panose="020B0604030504040204" pitchFamily="50" charset="-128"/>
              </a:rPr>
              <a:t>　</a:t>
            </a:r>
            <a:r>
              <a:rPr kumimoji="1" lang="ja-JP" altLang="en-US" sz="2300" dirty="0">
                <a:latin typeface="Meiryo UI" panose="020B0604030504040204" pitchFamily="50" charset="-128"/>
                <a:ea typeface="Meiryo UI" panose="020B0604030504040204" pitchFamily="50" charset="-128"/>
              </a:rPr>
              <a:t>大輝</a:t>
            </a:r>
            <a:endParaRPr kumimoji="1" lang="zh-TW" altLang="en-US" sz="2300" dirty="0">
              <a:latin typeface="Meiryo UI" panose="020B0604030504040204" pitchFamily="50" charset="-128"/>
              <a:ea typeface="Meiryo UI" panose="020B0604030504040204" pitchFamily="50" charset="-128"/>
            </a:endParaRPr>
          </a:p>
          <a:p>
            <a:r>
              <a:rPr kumimoji="1" lang="zh-TW" altLang="en-US" sz="2300" dirty="0">
                <a:latin typeface="Meiryo UI" panose="020B0604030504040204" pitchFamily="50" charset="-128"/>
                <a:ea typeface="Meiryo UI" panose="020B0604030504040204" pitchFamily="50" charset="-128"/>
              </a:rPr>
              <a:t>　　　  女子部　　</a:t>
            </a:r>
            <a:r>
              <a:rPr kumimoji="1" lang="ja-JP" altLang="en-US" sz="2300" dirty="0">
                <a:latin typeface="Meiryo UI" panose="020B0604030504040204" pitchFamily="50" charset="-128"/>
                <a:ea typeface="Meiryo UI" panose="020B0604030504040204" pitchFamily="50" charset="-128"/>
              </a:rPr>
              <a:t>石田</a:t>
            </a:r>
            <a:r>
              <a:rPr kumimoji="1" lang="zh-TW" altLang="en-US" sz="2300" dirty="0">
                <a:latin typeface="Meiryo UI" panose="020B0604030504040204" pitchFamily="50" charset="-128"/>
                <a:ea typeface="Meiryo UI" panose="020B0604030504040204" pitchFamily="50" charset="-128"/>
              </a:rPr>
              <a:t>　</a:t>
            </a:r>
            <a:r>
              <a:rPr kumimoji="1" lang="ja-JP" altLang="en-US" sz="2300" dirty="0">
                <a:latin typeface="Meiryo UI" panose="020B0604030504040204" pitchFamily="50" charset="-128"/>
                <a:ea typeface="Meiryo UI" panose="020B0604030504040204" pitchFamily="50" charset="-128"/>
              </a:rPr>
              <a:t>真悠</a:t>
            </a:r>
            <a:endParaRPr kumimoji="1" lang="zh-TW" altLang="en-US" sz="2300" dirty="0">
              <a:latin typeface="Meiryo UI" panose="020B0604030504040204" pitchFamily="50" charset="-128"/>
              <a:ea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4789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E00541-28D3-4B78-85A0-4F26DF50FFF5}"/>
              </a:ext>
            </a:extLst>
          </p:cNvPr>
          <p:cNvSpPr txBox="1"/>
          <p:nvPr/>
        </p:nvSpPr>
        <p:spPr>
          <a:xfrm>
            <a:off x="1254059" y="853856"/>
            <a:ext cx="8711874" cy="4955203"/>
          </a:xfrm>
          <a:prstGeom prst="rect">
            <a:avLst/>
          </a:prstGeom>
          <a:noFill/>
        </p:spPr>
        <p:txBody>
          <a:bodyPr wrap="square" rtlCol="0">
            <a:spAutoFit/>
          </a:bodyPr>
          <a:lstStyle/>
          <a:p>
            <a:pPr algn="ctr"/>
            <a:r>
              <a:rPr lang="ja-JP" altLang="ja-JP" sz="2500" kern="100" dirty="0">
                <a:effectLst/>
                <a:latin typeface="Century" panose="02040604050505020304" pitchFamily="18" charset="0"/>
                <a:ea typeface="Meiryo UI" panose="020B0604030504040204" pitchFamily="50" charset="-128"/>
                <a:cs typeface="Times New Roman" panose="02020603050405020304" pitchFamily="18" charset="0"/>
              </a:rPr>
              <a:t>横浜市立大学グランドホッケー部令和</a:t>
            </a:r>
            <a:r>
              <a:rPr lang="ja-JP" altLang="en-US" sz="2500" kern="100" dirty="0">
                <a:latin typeface="Century" panose="02040604050505020304" pitchFamily="18" charset="0"/>
                <a:ea typeface="Meiryo UI" panose="020B0604030504040204" pitchFamily="50" charset="-128"/>
                <a:cs typeface="Times New Roman" panose="02020603050405020304" pitchFamily="18" charset="0"/>
              </a:rPr>
              <a:t>５</a:t>
            </a:r>
            <a:r>
              <a:rPr lang="ja-JP" altLang="ja-JP" sz="2500" kern="100" dirty="0">
                <a:effectLst/>
                <a:latin typeface="Century" panose="02040604050505020304" pitchFamily="18" charset="0"/>
                <a:ea typeface="Meiryo UI" panose="020B0604030504040204" pitchFamily="50" charset="-128"/>
                <a:cs typeface="Times New Roman" panose="02020603050405020304" pitchFamily="18" charset="0"/>
              </a:rPr>
              <a:t>年３月卒業生</a:t>
            </a:r>
            <a:endParaRPr lang="en-US" altLang="ja-JP" sz="2500" kern="100" dirty="0">
              <a:effectLst/>
              <a:latin typeface="Century" panose="02040604050505020304" pitchFamily="18" charset="0"/>
              <a:ea typeface="Meiryo UI" panose="020B0604030504040204" pitchFamily="50" charset="-128"/>
              <a:cs typeface="Times New Roman" panose="02020603050405020304" pitchFamily="18" charset="0"/>
            </a:endParaRPr>
          </a:p>
          <a:p>
            <a:pPr algn="ctr"/>
            <a:endParaRPr lang="en-US" altLang="ja-JP" sz="2500" kern="100" dirty="0">
              <a:latin typeface="Century" panose="02040604050505020304" pitchFamily="18" charset="0"/>
              <a:ea typeface="Meiryo UI" panose="020B0604030504040204" pitchFamily="50" charset="-128"/>
              <a:cs typeface="Times New Roman" panose="02020603050405020304" pitchFamily="18" charset="0"/>
            </a:endParaRPr>
          </a:p>
          <a:p>
            <a:pPr algn="ctr"/>
            <a:endParaRPr lang="ja-JP" altLang="ja-JP" sz="25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77800" algn="l"/>
            <a:r>
              <a:rPr lang="ja-JP" altLang="ja-JP" sz="2500" kern="100" dirty="0">
                <a:effectLst/>
                <a:latin typeface="Century" panose="02040604050505020304" pitchFamily="18" charset="0"/>
                <a:ea typeface="Meiryo UI" panose="020B0604030504040204" pitchFamily="50" charset="-128"/>
                <a:cs typeface="Times New Roman" panose="02020603050405020304" pitchFamily="18" charset="0"/>
              </a:rPr>
              <a:t>男子部</a:t>
            </a:r>
            <a:endParaRPr lang="en-US" altLang="ja-JP" sz="2500" kern="100" dirty="0">
              <a:effectLst/>
              <a:latin typeface="Century" panose="02040604050505020304" pitchFamily="18" charset="0"/>
              <a:ea typeface="Meiryo UI" panose="020B0604030504040204" pitchFamily="50" charset="-128"/>
              <a:cs typeface="Times New Roman" panose="02020603050405020304" pitchFamily="18" charset="0"/>
            </a:endParaRPr>
          </a:p>
          <a:p>
            <a:pPr indent="177800" algn="l"/>
            <a:endParaRPr lang="ja-JP" altLang="ja-JP" sz="25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25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ja-JP" altLang="en-US" sz="2500" kern="100" dirty="0">
                <a:effectLst/>
                <a:latin typeface="Century" panose="02040604050505020304" pitchFamily="18" charset="0"/>
                <a:ea typeface="Meiryo UI" panose="020B0604030504040204" pitchFamily="50" charset="-128"/>
                <a:cs typeface="Times New Roman" panose="02020603050405020304" pitchFamily="18" charset="0"/>
              </a:rPr>
              <a:t>　　　佐藤舜恭　中根加津人　黒田燎　大沢知暉　我妻粋人</a:t>
            </a:r>
            <a:endParaRPr lang="en-US" altLang="ja-JP" sz="2500" kern="100" dirty="0">
              <a:effectLst/>
              <a:latin typeface="Century" panose="02040604050505020304" pitchFamily="18" charset="0"/>
              <a:ea typeface="Meiryo UI" panose="020B0604030504040204" pitchFamily="50" charset="-128"/>
              <a:cs typeface="Times New Roman" panose="02020603050405020304" pitchFamily="18" charset="0"/>
            </a:endParaRPr>
          </a:p>
          <a:p>
            <a:pPr algn="l"/>
            <a:r>
              <a:rPr lang="ja-JP" altLang="en-US" sz="2500" kern="100" dirty="0">
                <a:latin typeface="Century" panose="02040604050505020304" pitchFamily="18" charset="0"/>
                <a:ea typeface="Meiryo UI" panose="020B0604030504040204" pitchFamily="50" charset="-128"/>
                <a:cs typeface="Times New Roman" panose="02020603050405020304" pitchFamily="18" charset="0"/>
              </a:rPr>
              <a:t>　　　　</a:t>
            </a:r>
            <a:r>
              <a:rPr lang="ja-JP" altLang="en-US" sz="2500" kern="100" dirty="0">
                <a:effectLst/>
                <a:latin typeface="Century" panose="02040604050505020304" pitchFamily="18" charset="0"/>
                <a:ea typeface="Meiryo UI" panose="020B0604030504040204" pitchFamily="50" charset="-128"/>
                <a:cs typeface="Times New Roman" panose="02020603050405020304" pitchFamily="18" charset="0"/>
              </a:rPr>
              <a:t>沼田健太郎　熊谷悠飛　松川颯太　伏屋朱香音</a:t>
            </a:r>
            <a:endParaRPr lang="en-US" altLang="ja-JP" sz="2500" kern="100" dirty="0">
              <a:effectLst/>
              <a:latin typeface="Century" panose="02040604050505020304" pitchFamily="18" charset="0"/>
              <a:ea typeface="Meiryo UI" panose="020B0604030504040204" pitchFamily="50" charset="-128"/>
              <a:cs typeface="Times New Roman" panose="02020603050405020304" pitchFamily="18" charset="0"/>
            </a:endParaRPr>
          </a:p>
          <a:p>
            <a:pPr algn="l"/>
            <a:endParaRPr lang="ja-JP" altLang="ja-JP" sz="25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en-US" altLang="ja-JP" sz="2500" kern="100" dirty="0">
                <a:effectLst/>
                <a:latin typeface="Meiryo UI" panose="020B0604030504040204" pitchFamily="50" charset="-128"/>
                <a:ea typeface="ＭＳ 明朝" panose="02020609040205080304" pitchFamily="17" charset="-128"/>
                <a:cs typeface="Times New Roman" panose="02020603050405020304" pitchFamily="18" charset="0"/>
              </a:rPr>
              <a:t>  </a:t>
            </a:r>
            <a:r>
              <a:rPr lang="ja-JP" altLang="ja-JP" sz="2500" kern="100" dirty="0">
                <a:effectLst/>
                <a:latin typeface="Century" panose="02040604050505020304" pitchFamily="18" charset="0"/>
                <a:ea typeface="Meiryo UI" panose="020B0604030504040204" pitchFamily="50" charset="-128"/>
                <a:cs typeface="Times New Roman" panose="02020603050405020304" pitchFamily="18" charset="0"/>
              </a:rPr>
              <a:t>女子部</a:t>
            </a:r>
            <a:endParaRPr lang="en-US" altLang="ja-JP" sz="2500" kern="100" dirty="0">
              <a:effectLst/>
              <a:latin typeface="Century" panose="02040604050505020304" pitchFamily="18" charset="0"/>
              <a:ea typeface="Meiryo UI" panose="020B0604030504040204" pitchFamily="50" charset="-128"/>
              <a:cs typeface="Times New Roman" panose="02020603050405020304" pitchFamily="18" charset="0"/>
            </a:endParaRPr>
          </a:p>
          <a:p>
            <a:pPr algn="l"/>
            <a:endParaRPr lang="en-US" altLang="ja-JP" sz="2500" kern="100" dirty="0">
              <a:effectLst/>
              <a:latin typeface="Century" panose="02040604050505020304" pitchFamily="18" charset="0"/>
              <a:ea typeface="Meiryo UI" panose="020B0604030504040204" pitchFamily="50" charset="-128"/>
              <a:cs typeface="Times New Roman" panose="02020603050405020304" pitchFamily="18" charset="0"/>
            </a:endParaRPr>
          </a:p>
          <a:p>
            <a:pPr algn="l"/>
            <a:r>
              <a:rPr lang="ja-JP" altLang="en-US" sz="2500" kern="100" dirty="0">
                <a:effectLst/>
                <a:latin typeface="Century" panose="02040604050505020304" pitchFamily="18" charset="0"/>
                <a:ea typeface="Meiryo UI" panose="020B0604030504040204" pitchFamily="50" charset="-128"/>
                <a:cs typeface="Times New Roman" panose="02020603050405020304" pitchFamily="18" charset="0"/>
              </a:rPr>
              <a:t>　　　　大庭絢音</a:t>
            </a:r>
            <a:endParaRPr lang="en-US" altLang="ja-JP" sz="2500" kern="100" dirty="0">
              <a:effectLst/>
              <a:latin typeface="Century" panose="02040604050505020304" pitchFamily="18" charset="0"/>
              <a:ea typeface="Meiryo UI" panose="020B0604030504040204" pitchFamily="50" charset="-128"/>
              <a:cs typeface="Times New Roman" panose="02020603050405020304" pitchFamily="18" charset="0"/>
            </a:endParaRPr>
          </a:p>
          <a:p>
            <a:pPr algn="l"/>
            <a:r>
              <a:rPr lang="ja-JP" altLang="en-US" sz="2300" kern="100" dirty="0">
                <a:latin typeface="Century" panose="02040604050505020304" pitchFamily="18" charset="0"/>
                <a:ea typeface="Meiryo UI" panose="020B0604030504040204" pitchFamily="50" charset="-128"/>
                <a:cs typeface="Times New Roman" panose="02020603050405020304" pitchFamily="18" charset="0"/>
              </a:rPr>
              <a:t>　　　　</a:t>
            </a:r>
            <a:endParaRPr lang="zh-TW" altLang="en-US" sz="2300" kern="100" dirty="0">
              <a:latin typeface="Century" panose="02040604050505020304" pitchFamily="18" charset="0"/>
              <a:ea typeface="Meiryo UI" panose="020B0604030504040204" pitchFamily="50" charset="-128"/>
              <a:cs typeface="Times New Roman" panose="02020603050405020304" pitchFamily="18" charset="0"/>
            </a:endParaRPr>
          </a:p>
          <a:p>
            <a:pPr algn="l"/>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91493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0A4812F-F057-4356-88BA-592EC4DFBC58}"/>
              </a:ext>
            </a:extLst>
          </p:cNvPr>
          <p:cNvSpPr txBox="1"/>
          <p:nvPr/>
        </p:nvSpPr>
        <p:spPr>
          <a:xfrm>
            <a:off x="1558636" y="1340427"/>
            <a:ext cx="9216737" cy="3046988"/>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懇親会</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a:latin typeface="Meiryo UI" panose="020B0604030504040204" pitchFamily="50" charset="-128"/>
                <a:ea typeface="Meiryo UI" panose="020B0604030504040204" pitchFamily="50" charset="-128"/>
              </a:rPr>
              <a:t>引き続き、リモート</a:t>
            </a:r>
            <a:r>
              <a:rPr kumimoji="1" lang="ja-JP" altLang="en-US" sz="2400" dirty="0">
                <a:latin typeface="Meiryo UI" panose="020B0604030504040204" pitchFamily="50" charset="-128"/>
                <a:ea typeface="Meiryo UI" panose="020B0604030504040204" pitchFamily="50" charset="-128"/>
              </a:rPr>
              <a:t>での八景会・現役参加者によります懇親会を行います。</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これからは、参加者各自おてもとに用意されました飲み物や食べ物を飲食しながら進めていただきますようお願いいたします。</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令和３年度の出来事、またそれ以前の思い出や、今後の予定や考えに関しまして、ご遠慮なく忌憚のない内容で会話を楽しみいただきますようお願いいたします。</a:t>
            </a:r>
          </a:p>
        </p:txBody>
      </p:sp>
    </p:spTree>
    <p:extLst>
      <p:ext uri="{BB962C8B-B14F-4D97-AF65-F5344CB8AC3E}">
        <p14:creationId xmlns:p14="http://schemas.microsoft.com/office/powerpoint/2010/main" val="57888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教育機関向けの文献 16 x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2_TF03431380_TF03431380" id="{53AE2843-20A4-4F11-87CA-F5797F128EB7}" vid="{5F0B0D40-104A-4E6E-8811-D26117E76E43}"/>
    </a:ext>
  </a:extLst>
</a:theme>
</file>

<file path=ppt/theme/theme2.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tf03431380_win32</Template>
  <TotalTime>324</TotalTime>
  <Words>959</Words>
  <Application>Microsoft Office PowerPoint</Application>
  <PresentationFormat>ワイド画面</PresentationFormat>
  <Paragraphs>101</Paragraphs>
  <Slides>10</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Meiryo UI</vt:lpstr>
      <vt:lpstr>Century</vt:lpstr>
      <vt:lpstr>Euphemia</vt:lpstr>
      <vt:lpstr>Wingdings</vt:lpstr>
      <vt:lpstr>教育機関向けの文献 16 x 9</vt:lpstr>
      <vt:lpstr>令和5年横浜市立大学 グランドホッケー部八景会総会</vt:lpstr>
      <vt:lpstr>令和5年横浜市立大学グランドホッケー部八景会総会式次第　　　令和5年２月１1日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令和５年横浜市立大学 グランドホッケー部八景会総会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令和３年横浜市立大学 グランドホッケー部八景会総会</dc:title>
  <dc:creator>小元 亨</dc:creator>
  <cp:lastModifiedBy>小元 亨</cp:lastModifiedBy>
  <cp:revision>28</cp:revision>
  <dcterms:created xsi:type="dcterms:W3CDTF">2021-02-04T01:57:14Z</dcterms:created>
  <dcterms:modified xsi:type="dcterms:W3CDTF">2023-02-18T06:54:58Z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